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6858000" cy="9144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80" autoAdjust="0"/>
  </p:normalViewPr>
  <p:slideViewPr>
    <p:cSldViewPr snapToGrid="0">
      <p:cViewPr varScale="1">
        <p:scale>
          <a:sx n="81" d="100"/>
          <a:sy n="81" d="100"/>
        </p:scale>
        <p:origin x="30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7175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4743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6498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30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3CBC20-7DD1-423A-BD3B-9AE146196F06}"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01488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CBC20-7DD1-423A-BD3B-9AE146196F06}"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0548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CBC20-7DD1-423A-BD3B-9AE146196F06}" type="datetimeFigureOut">
              <a:rPr lang="en-GB" smtClean="0"/>
              <a:t>05/03/2019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56064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CBC20-7DD1-423A-BD3B-9AE146196F06}" type="datetimeFigureOut">
              <a:rPr lang="en-GB" smtClean="0"/>
              <a:t>05/03/2019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76110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CBC20-7DD1-423A-BD3B-9AE146196F06}" type="datetimeFigureOut">
              <a:rPr lang="en-GB" smtClean="0"/>
              <a:t>05/03/2019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42956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34272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55044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F3CBC20-7DD1-423A-BD3B-9AE146196F06}" type="datetimeFigureOut">
              <a:rPr lang="en-GB" smtClean="0"/>
              <a:t>05/03/2019</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94185D8-FF66-4D5C-AB48-75DA03862392}" type="slidenum">
              <a:rPr lang="en-GB" smtClean="0"/>
              <a:t>‹#›</a:t>
            </a:fld>
            <a:endParaRPr lang="en-GB"/>
          </a:p>
        </p:txBody>
      </p:sp>
    </p:spTree>
    <p:extLst>
      <p:ext uri="{BB962C8B-B14F-4D97-AF65-F5344CB8AC3E}">
        <p14:creationId xmlns:p14="http://schemas.microsoft.com/office/powerpoint/2010/main" val="1699091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otect-eu.mimecast.com/s/miglC0YM8cGVN0TDs2dz"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otect-eu.mimecast.com/s/Wa8yCE8yqU35PMHwFjJh"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461665"/>
          </a:xfrm>
          <a:prstGeom prst="rect">
            <a:avLst/>
          </a:prstGeom>
        </p:spPr>
        <p:txBody>
          <a:bodyPr wrap="square">
            <a:spAutoFit/>
          </a:bodyPr>
          <a:lstStyle/>
          <a:p>
            <a:r>
              <a:rPr lang="en-GB" sz="24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2000" dirty="0">
                <a:solidFill>
                  <a:srgbClr val="FF0000"/>
                </a:solidFill>
              </a:rPr>
              <a:t>Issue 3 : March  </a:t>
            </a:r>
            <a:r>
              <a:rPr lang="en-GB" sz="3200" dirty="0">
                <a:solidFill>
                  <a:srgbClr val="FF0000"/>
                </a:solidFill>
              </a:rPr>
              <a:t>2019</a:t>
            </a:r>
          </a:p>
        </p:txBody>
      </p:sp>
      <p:sp>
        <p:nvSpPr>
          <p:cNvPr id="8" name="TextBox 7">
            <a:extLst>
              <a:ext uri="{FF2B5EF4-FFF2-40B4-BE49-F238E27FC236}">
                <a16:creationId xmlns:a16="http://schemas.microsoft.com/office/drawing/2014/main" id="{8C662569-4E3A-4CDA-8A6D-EA5981A84CC7}"/>
              </a:ext>
            </a:extLst>
          </p:cNvPr>
          <p:cNvSpPr txBox="1"/>
          <p:nvPr/>
        </p:nvSpPr>
        <p:spPr>
          <a:xfrm>
            <a:off x="485775" y="1995487"/>
            <a:ext cx="1876425" cy="3205163"/>
          </a:xfrm>
          <a:prstGeom prst="rect">
            <a:avLst/>
          </a:prstGeom>
          <a:noFill/>
        </p:spPr>
        <p:txBody>
          <a:bodyPr wrap="square" rtlCol="0">
            <a:spAutoFit/>
          </a:bodyPr>
          <a:lstStyle/>
          <a:p>
            <a:endParaRPr lang="en-GB" dirty="0"/>
          </a:p>
        </p:txBody>
      </p:sp>
      <p:graphicFrame>
        <p:nvGraphicFramePr>
          <p:cNvPr id="9" name="Table 8">
            <a:extLst>
              <a:ext uri="{FF2B5EF4-FFF2-40B4-BE49-F238E27FC236}">
                <a16:creationId xmlns:a16="http://schemas.microsoft.com/office/drawing/2014/main" id="{82E02D33-102F-4B93-90CF-34625557773D}"/>
              </a:ext>
            </a:extLst>
          </p:cNvPr>
          <p:cNvGraphicFramePr>
            <a:graphicFrameLocks noGrp="1"/>
          </p:cNvGraphicFramePr>
          <p:nvPr>
            <p:extLst>
              <p:ext uri="{D42A27DB-BD31-4B8C-83A1-F6EECF244321}">
                <p14:modId xmlns:p14="http://schemas.microsoft.com/office/powerpoint/2010/main" val="2023745207"/>
              </p:ext>
            </p:extLst>
          </p:nvPr>
        </p:nvGraphicFramePr>
        <p:xfrm>
          <a:off x="390524" y="1995487"/>
          <a:ext cx="2228851" cy="3593601"/>
        </p:xfrm>
        <a:graphic>
          <a:graphicData uri="http://schemas.openxmlformats.org/drawingml/2006/table">
            <a:tbl>
              <a:tblPr firstRow="1" firstCol="1" bandRow="1">
                <a:tableStyleId>{5C22544A-7EE6-4342-B048-85BDC9FD1C3A}</a:tableStyleId>
              </a:tblPr>
              <a:tblGrid>
                <a:gridCol w="2228851">
                  <a:extLst>
                    <a:ext uri="{9D8B030D-6E8A-4147-A177-3AD203B41FA5}">
                      <a16:colId xmlns:a16="http://schemas.microsoft.com/office/drawing/2014/main" val="1292087617"/>
                    </a:ext>
                  </a:extLst>
                </a:gridCol>
              </a:tblGrid>
              <a:tr h="3480169">
                <a:tc>
                  <a:txBody>
                    <a:bodyPr/>
                    <a:lstStyle/>
                    <a:p>
                      <a:pPr marL="182880" marR="182880">
                        <a:lnSpc>
                          <a:spcPct val="90000"/>
                        </a:lnSpc>
                        <a:spcAft>
                          <a:spcPts val="900"/>
                        </a:spcAft>
                      </a:pPr>
                      <a:r>
                        <a:rPr lang="en-US" sz="800" kern="100" cap="all" dirty="0">
                          <a:effectLst/>
                        </a:rPr>
                        <a:t>headlines</a:t>
                      </a:r>
                      <a:endParaRPr lang="en-GB" sz="800" kern="100" cap="all" dirty="0">
                        <a:effectLst/>
                      </a:endParaRPr>
                    </a:p>
                    <a:p>
                      <a:pPr marL="182880" marR="182880">
                        <a:lnSpc>
                          <a:spcPct val="130000"/>
                        </a:lnSpc>
                        <a:spcAft>
                          <a:spcPts val="900"/>
                        </a:spcAft>
                      </a:pPr>
                      <a:r>
                        <a:rPr lang="en-US" sz="800" kern="100" dirty="0">
                          <a:effectLst/>
                        </a:rPr>
                        <a:t> New Tenants and Tenant Moves</a:t>
                      </a:r>
                    </a:p>
                    <a:p>
                      <a:pPr marL="182880" marR="182880">
                        <a:lnSpc>
                          <a:spcPct val="130000"/>
                        </a:lnSpc>
                        <a:spcAft>
                          <a:spcPts val="900"/>
                        </a:spcAft>
                      </a:pPr>
                      <a:r>
                        <a:rPr lang="en-US" sz="800" kern="100" dirty="0">
                          <a:effectLst/>
                        </a:rPr>
                        <a:t>Waste Collections</a:t>
                      </a:r>
                    </a:p>
                    <a:p>
                      <a:pPr marL="182880" marR="182880">
                        <a:lnSpc>
                          <a:spcPct val="130000"/>
                        </a:lnSpc>
                        <a:spcAft>
                          <a:spcPts val="900"/>
                        </a:spcAft>
                      </a:pPr>
                      <a:r>
                        <a:rPr lang="en-US" sz="800" kern="100" dirty="0">
                          <a:effectLst/>
                        </a:rPr>
                        <a:t> Business Rates Update </a:t>
                      </a:r>
                    </a:p>
                    <a:p>
                      <a:pPr marL="182880" marR="182880">
                        <a:lnSpc>
                          <a:spcPct val="130000"/>
                        </a:lnSpc>
                        <a:spcAft>
                          <a:spcPts val="900"/>
                        </a:spcAft>
                      </a:pPr>
                      <a:r>
                        <a:rPr lang="en-US" sz="800" kern="100" dirty="0">
                          <a:effectLst/>
                        </a:rPr>
                        <a:t>Pinnacle Reception Area</a:t>
                      </a:r>
                      <a:endParaRPr lang="en-GB" sz="800" kern="100" dirty="0">
                        <a:effectLst/>
                      </a:endParaRPr>
                    </a:p>
                    <a:p>
                      <a:pPr marL="182880" marR="182880">
                        <a:lnSpc>
                          <a:spcPct val="130000"/>
                        </a:lnSpc>
                        <a:spcAft>
                          <a:spcPts val="900"/>
                        </a:spcAft>
                      </a:pPr>
                      <a:r>
                        <a:rPr lang="en-US" sz="800" kern="100" dirty="0">
                          <a:effectLst/>
                        </a:rPr>
                        <a:t>Client Directory Logo</a:t>
                      </a:r>
                      <a:endParaRPr lang="en-GB" sz="800" kern="100" dirty="0">
                        <a:effectLst/>
                      </a:endParaRPr>
                    </a:p>
                    <a:p>
                      <a:pPr marL="182880" marR="182880">
                        <a:lnSpc>
                          <a:spcPct val="130000"/>
                        </a:lnSpc>
                        <a:spcAft>
                          <a:spcPts val="900"/>
                        </a:spcAft>
                      </a:pPr>
                      <a:r>
                        <a:rPr lang="en-US" sz="800" kern="100" dirty="0">
                          <a:effectLst/>
                        </a:rPr>
                        <a:t>Pinnacle House Seminars 2019</a:t>
                      </a:r>
                    </a:p>
                    <a:p>
                      <a:pPr marL="182880" marR="182880">
                        <a:lnSpc>
                          <a:spcPct val="130000"/>
                        </a:lnSpc>
                        <a:spcAft>
                          <a:spcPts val="900"/>
                        </a:spcAft>
                      </a:pPr>
                      <a:r>
                        <a:rPr lang="en-US" sz="800" kern="100" dirty="0">
                          <a:effectLst/>
                        </a:rPr>
                        <a:t>Peterborough Easter Fun Day</a:t>
                      </a:r>
                    </a:p>
                    <a:p>
                      <a:pPr marL="182880" marR="182880">
                        <a:lnSpc>
                          <a:spcPct val="130000"/>
                        </a:lnSpc>
                        <a:spcAft>
                          <a:spcPts val="900"/>
                        </a:spcAft>
                      </a:pPr>
                      <a:r>
                        <a:rPr lang="en-US" sz="800" kern="100" dirty="0">
                          <a:effectLst/>
                        </a:rPr>
                        <a:t>FOLLOW US ON  SOCIAL MEDIA</a:t>
                      </a: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Facebook:  @</a:t>
                      </a:r>
                      <a:r>
                        <a:rPr lang="en-US" sz="800" kern="100" dirty="0" err="1">
                          <a:effectLst/>
                        </a:rPr>
                        <a:t>pinnaclehousebusinesscentre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Twitter: </a:t>
                      </a:r>
                      <a:r>
                        <a:rPr lang="en-GB" sz="800" kern="100" dirty="0">
                          <a:effectLst/>
                        </a:rPr>
                        <a:t>     </a:t>
                      </a:r>
                      <a:r>
                        <a:rPr lang="en-US" sz="800" kern="100" dirty="0">
                          <a:effectLst/>
                        </a:rPr>
                        <a:t>@</a:t>
                      </a:r>
                      <a:r>
                        <a:rPr lang="en-US" sz="800" kern="100" dirty="0" err="1">
                          <a:effectLst/>
                        </a:rPr>
                        <a:t>pinnacle_house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LinkedIn:     Pinnacle House Business Centre</a:t>
                      </a:r>
                      <a:endParaRPr lang="en-GB" sz="800" kern="100" dirty="0">
                        <a:effectLst/>
                      </a:endParaRPr>
                    </a:p>
                    <a:p>
                      <a:pPr marL="182880" marR="182880">
                        <a:lnSpc>
                          <a:spcPct val="130000"/>
                        </a:lnSpc>
                        <a:spcAft>
                          <a:spcPts val="900"/>
                        </a:spcAft>
                      </a:pPr>
                      <a:endParaRPr lang="en-GB" sz="800" kern="100" dirty="0">
                        <a:solidFill>
                          <a:srgbClr val="FFFFFF"/>
                        </a:solidFill>
                        <a:effectLst/>
                        <a:latin typeface="Georgia" panose="02040502050405020303" pitchFamily="18" charset="0"/>
                        <a:ea typeface="Georgia" panose="02040502050405020303" pitchFamily="18" charset="0"/>
                        <a:cs typeface="Times New Roman" panose="02020603050405020304" pitchFamily="18" charset="0"/>
                      </a:endParaRPr>
                    </a:p>
                  </a:txBody>
                  <a:tcPr marL="0" marR="0" marT="113193" marB="113193">
                    <a:solidFill>
                      <a:srgbClr val="FF0000"/>
                    </a:solidFill>
                  </a:tcPr>
                </a:tc>
                <a:extLst>
                  <a:ext uri="{0D108BD9-81ED-4DB2-BD59-A6C34878D82A}">
                    <a16:rowId xmlns:a16="http://schemas.microsoft.com/office/drawing/2014/main" val="644044569"/>
                  </a:ext>
                </a:extLst>
              </a:tr>
            </a:tbl>
          </a:graphicData>
        </a:graphic>
      </p:graphicFrame>
      <p:sp>
        <p:nvSpPr>
          <p:cNvPr id="10" name="TextBox 9">
            <a:extLst>
              <a:ext uri="{FF2B5EF4-FFF2-40B4-BE49-F238E27FC236}">
                <a16:creationId xmlns:a16="http://schemas.microsoft.com/office/drawing/2014/main" id="{A94EAE71-13D6-4C71-B89B-941ED66109B5}"/>
              </a:ext>
            </a:extLst>
          </p:cNvPr>
          <p:cNvSpPr txBox="1"/>
          <p:nvPr/>
        </p:nvSpPr>
        <p:spPr>
          <a:xfrm>
            <a:off x="2714624" y="2348292"/>
            <a:ext cx="3990976" cy="3154710"/>
          </a:xfrm>
          <a:prstGeom prst="rect">
            <a:avLst/>
          </a:prstGeom>
          <a:noFill/>
          <a:ln>
            <a:solidFill>
              <a:schemeClr val="accent1"/>
            </a:solidFill>
          </a:ln>
        </p:spPr>
        <p:txBody>
          <a:bodyPr wrap="square" rtlCol="0">
            <a:spAutoFit/>
          </a:bodyPr>
          <a:lstStyle/>
          <a:p>
            <a:r>
              <a:rPr lang="en-GB" b="1" dirty="0">
                <a:solidFill>
                  <a:srgbClr val="FF0000"/>
                </a:solidFill>
              </a:rPr>
              <a:t>NEW TENANTS and TENANTS MOVES</a:t>
            </a:r>
          </a:p>
          <a:p>
            <a:r>
              <a:rPr lang="en-GB" b="1" dirty="0">
                <a:solidFill>
                  <a:schemeClr val="accent1">
                    <a:lumMod val="75000"/>
                  </a:schemeClr>
                </a:solidFill>
              </a:rPr>
              <a:t>In March we welcome the following new tenants</a:t>
            </a:r>
            <a:r>
              <a:rPr lang="en-GB" sz="1200" dirty="0">
                <a:solidFill>
                  <a:schemeClr val="accent1">
                    <a:lumMod val="75000"/>
                  </a:schemeClr>
                </a:solidFill>
              </a:rPr>
              <a:t>:</a:t>
            </a:r>
          </a:p>
          <a:p>
            <a:endParaRPr lang="en-GB" sz="1100" b="1" dirty="0">
              <a:solidFill>
                <a:schemeClr val="accent1">
                  <a:lumMod val="75000"/>
                </a:schemeClr>
              </a:solidFill>
            </a:endParaRPr>
          </a:p>
          <a:p>
            <a:r>
              <a:rPr lang="en-GB" sz="1600" b="1" dirty="0">
                <a:solidFill>
                  <a:schemeClr val="accent1">
                    <a:lumMod val="75000"/>
                  </a:schemeClr>
                </a:solidFill>
              </a:rPr>
              <a:t>Chamonix Estates Ltd Office 20</a:t>
            </a:r>
          </a:p>
          <a:p>
            <a:endParaRPr lang="en-GB" sz="1600" b="1" dirty="0">
              <a:solidFill>
                <a:schemeClr val="accent1">
                  <a:lumMod val="75000"/>
                </a:schemeClr>
              </a:solidFill>
            </a:endParaRPr>
          </a:p>
          <a:p>
            <a:r>
              <a:rPr lang="en-GB" sz="1600" b="1" dirty="0">
                <a:solidFill>
                  <a:schemeClr val="accent1">
                    <a:lumMod val="75000"/>
                  </a:schemeClr>
                </a:solidFill>
              </a:rPr>
              <a:t>The Chrysalis Crew Office 22</a:t>
            </a:r>
          </a:p>
          <a:p>
            <a:endParaRPr lang="en-GB" sz="1600" b="1" dirty="0">
              <a:solidFill>
                <a:schemeClr val="accent1">
                  <a:lumMod val="75000"/>
                </a:schemeClr>
              </a:solidFill>
            </a:endParaRPr>
          </a:p>
          <a:p>
            <a:r>
              <a:rPr lang="en-GB" sz="1600" b="1" dirty="0">
                <a:solidFill>
                  <a:schemeClr val="accent1">
                    <a:lumMod val="75000"/>
                  </a:schemeClr>
                </a:solidFill>
              </a:rPr>
              <a:t>BACC- Virtual Office </a:t>
            </a:r>
          </a:p>
          <a:p>
            <a:endParaRPr lang="en-GB" sz="1200" b="1" dirty="0">
              <a:solidFill>
                <a:srgbClr val="002060"/>
              </a:solidFill>
            </a:endParaRPr>
          </a:p>
          <a:p>
            <a:endParaRPr lang="en-GB" sz="1400" b="1" dirty="0">
              <a:solidFill>
                <a:srgbClr val="002060"/>
              </a:solidFill>
            </a:endParaRPr>
          </a:p>
          <a:p>
            <a:endParaRPr lang="en-GB" sz="1400" dirty="0"/>
          </a:p>
          <a:p>
            <a:endParaRPr lang="en-GB" sz="1400" dirty="0"/>
          </a:p>
        </p:txBody>
      </p:sp>
      <p:sp>
        <p:nvSpPr>
          <p:cNvPr id="12" name="TextBox 11">
            <a:extLst>
              <a:ext uri="{FF2B5EF4-FFF2-40B4-BE49-F238E27FC236}">
                <a16:creationId xmlns:a16="http://schemas.microsoft.com/office/drawing/2014/main" id="{663DE854-37E3-40CD-B368-2350E972C932}"/>
              </a:ext>
            </a:extLst>
          </p:cNvPr>
          <p:cNvSpPr txBox="1"/>
          <p:nvPr/>
        </p:nvSpPr>
        <p:spPr>
          <a:xfrm>
            <a:off x="315753" y="5573084"/>
            <a:ext cx="6226493" cy="4216539"/>
          </a:xfrm>
          <a:prstGeom prst="rect">
            <a:avLst/>
          </a:prstGeom>
          <a:noFill/>
          <a:ln>
            <a:solidFill>
              <a:schemeClr val="accent1"/>
            </a:solidFill>
          </a:ln>
        </p:spPr>
        <p:txBody>
          <a:bodyPr wrap="square" rtlCol="0">
            <a:spAutoFit/>
          </a:bodyPr>
          <a:lstStyle/>
          <a:p>
            <a:pPr algn="ctr"/>
            <a:r>
              <a:rPr lang="en-GB" sz="2000" b="1" dirty="0">
                <a:solidFill>
                  <a:srgbClr val="FF0000"/>
                </a:solidFill>
              </a:rPr>
              <a:t>Pinnacle House Waste Bin Collections</a:t>
            </a:r>
          </a:p>
          <a:p>
            <a:endParaRPr lang="en-GB" sz="1400" b="1" dirty="0">
              <a:solidFill>
                <a:srgbClr val="FF0000"/>
              </a:solidFill>
            </a:endParaRPr>
          </a:p>
          <a:p>
            <a:r>
              <a:rPr lang="en-GB" sz="2000" b="1" dirty="0">
                <a:solidFill>
                  <a:schemeClr val="accent4">
                    <a:lumMod val="75000"/>
                  </a:schemeClr>
                </a:solidFill>
              </a:rPr>
              <a:t>From w/c 4/3/19 our waste bins will be emptied on a Tuesday &amp; Friday. So If you have any waste or rubbish please make sure that it’s put in the bins on a Monday or Thursday before the bins are emptied.</a:t>
            </a:r>
          </a:p>
          <a:p>
            <a:endParaRPr lang="en-GB" sz="2000" b="1" dirty="0">
              <a:solidFill>
                <a:schemeClr val="accent4">
                  <a:lumMod val="75000"/>
                </a:schemeClr>
              </a:solidFill>
            </a:endParaRPr>
          </a:p>
          <a:p>
            <a:r>
              <a:rPr lang="en-GB" sz="2000" b="1" dirty="0">
                <a:solidFill>
                  <a:schemeClr val="accent4">
                    <a:lumMod val="75000"/>
                  </a:schemeClr>
                </a:solidFill>
              </a:rPr>
              <a:t>Also, can you please ensure that no boxes are put into the bins unless they have been flattened first.</a:t>
            </a:r>
          </a:p>
          <a:p>
            <a:r>
              <a:rPr lang="en-GB" sz="1400" dirty="0">
                <a:solidFill>
                  <a:schemeClr val="accent4">
                    <a:lumMod val="75000"/>
                  </a:schemeClr>
                </a:solidFill>
              </a:rPr>
              <a:t> </a:t>
            </a:r>
          </a:p>
          <a:p>
            <a:r>
              <a:rPr lang="en-GB" sz="2000" b="1" dirty="0">
                <a:solidFill>
                  <a:schemeClr val="accent4">
                    <a:lumMod val="75000"/>
                  </a:schemeClr>
                </a:solidFill>
              </a:rPr>
              <a:t>Thank you Paul &amp; Romaine</a:t>
            </a:r>
          </a:p>
          <a:p>
            <a:endParaRPr lang="en-GB" sz="1400" dirty="0"/>
          </a:p>
          <a:p>
            <a:endParaRPr lang="en-GB" sz="1400" dirty="0"/>
          </a:p>
          <a:p>
            <a:endParaRPr lang="en-GB" sz="1400" dirty="0"/>
          </a:p>
          <a:p>
            <a:endParaRPr lang="en-GB" b="1" dirty="0">
              <a:solidFill>
                <a:srgbClr val="FF0000"/>
              </a:solidFill>
            </a:endParaRPr>
          </a:p>
        </p:txBody>
      </p:sp>
      <p:pic>
        <p:nvPicPr>
          <p:cNvPr id="4" name="Picture 3">
            <a:extLst>
              <a:ext uri="{FF2B5EF4-FFF2-40B4-BE49-F238E27FC236}">
                <a16:creationId xmlns:a16="http://schemas.microsoft.com/office/drawing/2014/main" id="{F2FD05BC-406A-4F87-A34C-67FEE0915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3262" y="356817"/>
            <a:ext cx="1119509" cy="1301050"/>
          </a:xfrm>
          <a:prstGeom prst="rect">
            <a:avLst/>
          </a:prstGeom>
        </p:spPr>
      </p:pic>
    </p:spTree>
    <p:extLst>
      <p:ext uri="{BB962C8B-B14F-4D97-AF65-F5344CB8AC3E}">
        <p14:creationId xmlns:p14="http://schemas.microsoft.com/office/powerpoint/2010/main" val="143301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400110"/>
          </a:xfrm>
          <a:prstGeom prst="rect">
            <a:avLst/>
          </a:prstGeom>
        </p:spPr>
        <p:txBody>
          <a:bodyPr wrap="square">
            <a:spAutoFit/>
          </a:bodyPr>
          <a:lstStyle/>
          <a:p>
            <a:r>
              <a:rPr lang="en-GB" sz="20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400110"/>
          </a:xfrm>
          <a:prstGeom prst="rect">
            <a:avLst/>
          </a:prstGeom>
        </p:spPr>
        <p:txBody>
          <a:bodyPr wrap="square">
            <a:spAutoFit/>
          </a:bodyPr>
          <a:lstStyle/>
          <a:p>
            <a:r>
              <a:rPr lang="en-GB" sz="2000" dirty="0">
                <a:solidFill>
                  <a:srgbClr val="FF0000"/>
                </a:solidFill>
              </a:rPr>
              <a:t>Issue 1: March 2019</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2" y="2484913"/>
            <a:ext cx="3902393" cy="1231106"/>
          </a:xfrm>
          <a:prstGeom prst="rect">
            <a:avLst/>
          </a:prstGeom>
          <a:noFill/>
          <a:ln>
            <a:solidFill>
              <a:schemeClr val="accent1"/>
            </a:solidFill>
          </a:ln>
        </p:spPr>
        <p:txBody>
          <a:bodyPr wrap="square" rtlCol="0">
            <a:spAutoFit/>
          </a:bodyPr>
          <a:lstStyle/>
          <a:p>
            <a:r>
              <a:rPr lang="en-GB" b="1" dirty="0">
                <a:solidFill>
                  <a:srgbClr val="FF0000"/>
                </a:solidFill>
              </a:rPr>
              <a:t>BUSINESS RATES UPDATE</a:t>
            </a:r>
          </a:p>
          <a:p>
            <a:r>
              <a:rPr lang="en-GB" sz="1400" b="1" dirty="0">
                <a:solidFill>
                  <a:srgbClr val="7030A0"/>
                </a:solidFill>
              </a:rPr>
              <a:t>If any tenants are having issues with Business rate’s, please come and see either myself or Romaine and we can advise you as to what you need to do.</a:t>
            </a:r>
          </a:p>
        </p:txBody>
      </p:sp>
      <p:sp>
        <p:nvSpPr>
          <p:cNvPr id="13" name="TextBox 12">
            <a:extLst>
              <a:ext uri="{FF2B5EF4-FFF2-40B4-BE49-F238E27FC236}">
                <a16:creationId xmlns:a16="http://schemas.microsoft.com/office/drawing/2014/main" id="{D3FF294B-1E13-4975-BD78-1CB93D9AAAC1}"/>
              </a:ext>
            </a:extLst>
          </p:cNvPr>
          <p:cNvSpPr txBox="1"/>
          <p:nvPr/>
        </p:nvSpPr>
        <p:spPr>
          <a:xfrm>
            <a:off x="390522" y="4097716"/>
            <a:ext cx="3902393" cy="4401205"/>
          </a:xfrm>
          <a:prstGeom prst="rect">
            <a:avLst/>
          </a:prstGeom>
          <a:noFill/>
          <a:ln>
            <a:solidFill>
              <a:schemeClr val="accent1"/>
            </a:solidFill>
          </a:ln>
        </p:spPr>
        <p:txBody>
          <a:bodyPr wrap="square" rtlCol="0">
            <a:spAutoFit/>
          </a:bodyPr>
          <a:lstStyle/>
          <a:p>
            <a:r>
              <a:rPr lang="en-GB" sz="1400" b="1" dirty="0">
                <a:solidFill>
                  <a:srgbClr val="FF0000"/>
                </a:solidFill>
              </a:rPr>
              <a:t>PINNACLE HOUSE SEMINAR SHOWCASE</a:t>
            </a:r>
          </a:p>
          <a:p>
            <a:endParaRPr lang="en-GB" sz="1400" dirty="0"/>
          </a:p>
          <a:p>
            <a:r>
              <a:rPr lang="en-GB" sz="1400" b="1" dirty="0">
                <a:solidFill>
                  <a:schemeClr val="accent2"/>
                </a:solidFill>
              </a:rPr>
              <a:t>Watch this space for some exciting news on a  seminars in 2019…………………</a:t>
            </a:r>
          </a:p>
          <a:p>
            <a:endParaRPr lang="en-GB" sz="1400" b="1" dirty="0">
              <a:solidFill>
                <a:schemeClr val="accent2"/>
              </a:solidFill>
            </a:endParaRPr>
          </a:p>
          <a:p>
            <a:r>
              <a:rPr lang="en-GB" sz="1400" b="1" dirty="0">
                <a:solidFill>
                  <a:schemeClr val="accent2"/>
                </a:solidFill>
              </a:rPr>
              <a:t>Excited to be hosting this seminar at Pinnacle House on the 11</a:t>
            </a:r>
            <a:r>
              <a:rPr lang="en-GB" sz="1400" b="1" baseline="30000" dirty="0">
                <a:solidFill>
                  <a:schemeClr val="accent2"/>
                </a:solidFill>
              </a:rPr>
              <a:t>th</a:t>
            </a:r>
            <a:r>
              <a:rPr lang="en-GB" sz="1400" b="1" dirty="0">
                <a:solidFill>
                  <a:schemeClr val="accent2"/>
                </a:solidFill>
              </a:rPr>
              <a:t>  April.</a:t>
            </a:r>
            <a:br>
              <a:rPr lang="en-GB" sz="1400" b="1" dirty="0">
                <a:solidFill>
                  <a:schemeClr val="accent2"/>
                </a:solidFill>
              </a:rPr>
            </a:br>
            <a:br>
              <a:rPr lang="en-GB" sz="1400" b="1" dirty="0">
                <a:solidFill>
                  <a:schemeClr val="accent2"/>
                </a:solidFill>
              </a:rPr>
            </a:br>
            <a:r>
              <a:rPr lang="en-GB" sz="1400" b="1" dirty="0">
                <a:solidFill>
                  <a:schemeClr val="accent2"/>
                </a:solidFill>
              </a:rPr>
              <a:t>Jason Duff of Keeping HR Simple and Colin Nottage from Influential Management Group will share with you their 40 years' plus experience to identify fundamental ways to remove risk from your business and increase your profitability.</a:t>
            </a:r>
            <a:br>
              <a:rPr lang="en-GB" sz="1400" b="1" dirty="0">
                <a:solidFill>
                  <a:schemeClr val="accent2"/>
                </a:solidFill>
              </a:rPr>
            </a:br>
            <a:br>
              <a:rPr lang="en-GB" sz="1400" b="1" dirty="0">
                <a:solidFill>
                  <a:schemeClr val="accent2"/>
                </a:solidFill>
              </a:rPr>
            </a:br>
            <a:r>
              <a:rPr lang="en-GB" sz="1400" b="1" dirty="0">
                <a:solidFill>
                  <a:schemeClr val="accent2"/>
                </a:solidFill>
              </a:rPr>
              <a:t>HR and Health &amp; Safety are often seen as poor relations in business but they can and will put significant margins on your bottom line.</a:t>
            </a:r>
            <a:br>
              <a:rPr lang="en-GB" sz="1400" b="1" dirty="0">
                <a:solidFill>
                  <a:schemeClr val="accent2"/>
                </a:solidFill>
              </a:rPr>
            </a:br>
            <a:br>
              <a:rPr lang="en-GB" sz="1400" b="1" dirty="0">
                <a:solidFill>
                  <a:schemeClr val="accent2"/>
                </a:solidFill>
              </a:rPr>
            </a:br>
            <a:r>
              <a:rPr lang="en-GB" sz="1400" b="1" dirty="0">
                <a:solidFill>
                  <a:schemeClr val="accent2"/>
                </a:solidFill>
              </a:rPr>
              <a:t>Book now to come along and learn how to achieve less risk and more profit in your business.</a:t>
            </a:r>
          </a:p>
        </p:txBody>
      </p:sp>
      <p:sp>
        <p:nvSpPr>
          <p:cNvPr id="14" name="TextBox 13">
            <a:extLst>
              <a:ext uri="{FF2B5EF4-FFF2-40B4-BE49-F238E27FC236}">
                <a16:creationId xmlns:a16="http://schemas.microsoft.com/office/drawing/2014/main" id="{A1ED8762-E60A-48AB-92F2-7F9066931486}"/>
              </a:ext>
            </a:extLst>
          </p:cNvPr>
          <p:cNvSpPr txBox="1"/>
          <p:nvPr/>
        </p:nvSpPr>
        <p:spPr>
          <a:xfrm>
            <a:off x="4371975" y="2484913"/>
            <a:ext cx="2381250" cy="8402300"/>
          </a:xfrm>
          <a:prstGeom prst="rect">
            <a:avLst/>
          </a:prstGeom>
          <a:noFill/>
          <a:ln>
            <a:solidFill>
              <a:schemeClr val="accent1"/>
            </a:solidFill>
          </a:ln>
        </p:spPr>
        <p:txBody>
          <a:bodyPr wrap="square" rtlCol="0">
            <a:spAutoFit/>
          </a:bodyPr>
          <a:lstStyle/>
          <a:p>
            <a:r>
              <a:rPr lang="en-GB" sz="1600" b="1" dirty="0">
                <a:solidFill>
                  <a:srgbClr val="FF0000"/>
                </a:solidFill>
              </a:rPr>
              <a:t>PINNACLE HOUSE NEWS</a:t>
            </a:r>
          </a:p>
          <a:p>
            <a:r>
              <a:rPr lang="en-GB" sz="1200" b="1" dirty="0">
                <a:solidFill>
                  <a:srgbClr val="00B0F0"/>
                </a:solidFill>
              </a:rPr>
              <a:t>We have decided to take all of the roller banners out of the external reception, as we think it was looking a little bit cluttered and was making it difficult for visitors to see the intercom properly.</a:t>
            </a:r>
          </a:p>
          <a:p>
            <a:r>
              <a:rPr lang="en-GB" sz="1200" b="1" dirty="0">
                <a:solidFill>
                  <a:srgbClr val="00B0F0"/>
                </a:solidFill>
              </a:rPr>
              <a:t>Instead we have put a leaflet stand there which can be used for any businesses to put any folders and leaflets used to advertise your business.</a:t>
            </a:r>
          </a:p>
          <a:p>
            <a:r>
              <a:rPr lang="en-GB" sz="1200" b="1" dirty="0">
                <a:solidFill>
                  <a:srgbClr val="00B0F0"/>
                </a:solidFill>
              </a:rPr>
              <a:t>We have room in the reception area for 2 business roller-banners, and are happy for anyone who has  one to put them in the reception  on a rolling-monthly basis to offer everyone the opportunity of having their banner displayed.</a:t>
            </a:r>
          </a:p>
          <a:p>
            <a:r>
              <a:rPr lang="en-GB" sz="1200" b="1" dirty="0">
                <a:solidFill>
                  <a:srgbClr val="00B0F0"/>
                </a:solidFill>
              </a:rPr>
              <a:t>Please come and see us to book in a month if you would like to display your roller-banner.</a:t>
            </a:r>
          </a:p>
          <a:p>
            <a:r>
              <a:rPr lang="en-GB" sz="1200" b="1" dirty="0">
                <a:solidFill>
                  <a:srgbClr val="00B0F0"/>
                </a:solidFill>
              </a:rPr>
              <a:t>Many Thanks Paul &amp; Romaine.</a:t>
            </a:r>
          </a:p>
          <a:p>
            <a:pPr algn="ctr"/>
            <a:r>
              <a:rPr lang="en-GB" sz="1200" b="1" dirty="0">
                <a:solidFill>
                  <a:srgbClr val="FF0000"/>
                </a:solidFill>
              </a:rPr>
              <a:t>Tenant Offer</a:t>
            </a:r>
          </a:p>
          <a:p>
            <a:r>
              <a:rPr lang="en-GB" sz="1000" b="1" dirty="0">
                <a:solidFill>
                  <a:srgbClr val="FF0000"/>
                </a:solidFill>
              </a:rPr>
              <a:t>Brilliant Digital would like to offer all tenants the following offer:</a:t>
            </a:r>
          </a:p>
          <a:p>
            <a:endParaRPr lang="en-GB" sz="1000" b="1" dirty="0">
              <a:solidFill>
                <a:srgbClr val="FF0000"/>
              </a:solidFill>
            </a:endParaRPr>
          </a:p>
          <a:p>
            <a:r>
              <a:rPr lang="en-GB" sz="1000" b="1" dirty="0">
                <a:solidFill>
                  <a:srgbClr val="FF0000"/>
                </a:solidFill>
              </a:rPr>
              <a:t>15% discount for any website design project. +30 day support afterwards.</a:t>
            </a:r>
          </a:p>
          <a:p>
            <a:endParaRPr lang="en-GB" sz="1000" b="1" dirty="0">
              <a:solidFill>
                <a:srgbClr val="FF0000"/>
              </a:solidFill>
            </a:endParaRPr>
          </a:p>
          <a:p>
            <a:r>
              <a:rPr lang="en-GB" sz="1000" b="1" dirty="0">
                <a:solidFill>
                  <a:srgbClr val="FF0000"/>
                </a:solidFill>
              </a:rPr>
              <a:t>Free Site Health Check when you sign up to one of our Website Care Plans. More details on our website: </a:t>
            </a:r>
            <a:r>
              <a:rPr lang="en-GB" sz="1000" b="1" u="sng" dirty="0">
                <a:solidFill>
                  <a:srgbClr val="FF0000"/>
                </a:solidFill>
                <a:hlinkClick r:id="rId2">
                  <a:extLst>
                    <a:ext uri="{A12FA001-AC4F-418D-AE19-62706E023703}">
                      <ahyp:hlinkClr xmlns:ahyp="http://schemas.microsoft.com/office/drawing/2018/hyperlinkcolor" val="tx"/>
                    </a:ext>
                  </a:extLst>
                </a:hlinkClick>
              </a:rPr>
              <a:t>https://brilliant.digital/website-care-plans/</a:t>
            </a:r>
            <a:br>
              <a:rPr lang="en-GB" sz="1000" b="1" dirty="0">
                <a:solidFill>
                  <a:srgbClr val="FF0000"/>
                </a:solidFill>
              </a:rPr>
            </a:br>
            <a:r>
              <a:rPr lang="en-GB" sz="1000" b="1" dirty="0">
                <a:solidFill>
                  <a:srgbClr val="FF0000"/>
                </a:solidFill>
              </a:rPr>
              <a:t>Offer limited to Pinnacle House tenants only.</a:t>
            </a:r>
          </a:p>
          <a:p>
            <a:endParaRPr lang="en-GB" sz="1000" b="1" dirty="0">
              <a:solidFill>
                <a:srgbClr val="FF000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a:p>
            <a:endParaRPr lang="en-GB" sz="1200" b="1" dirty="0">
              <a:solidFill>
                <a:srgbClr val="00B0F0"/>
              </a:solidFill>
            </a:endParaRPr>
          </a:p>
        </p:txBody>
      </p:sp>
      <p:pic>
        <p:nvPicPr>
          <p:cNvPr id="3" name="Picture 2">
            <a:extLst>
              <a:ext uri="{FF2B5EF4-FFF2-40B4-BE49-F238E27FC236}">
                <a16:creationId xmlns:a16="http://schemas.microsoft.com/office/drawing/2014/main" id="{69584E79-7CD5-44B7-ABF3-8FC791A3E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9103" y="452467"/>
            <a:ext cx="1057423" cy="1228896"/>
          </a:xfrm>
          <a:prstGeom prst="rect">
            <a:avLst/>
          </a:prstGeom>
        </p:spPr>
      </p:pic>
      <p:pic>
        <p:nvPicPr>
          <p:cNvPr id="8" name="Picture 7">
            <a:extLst>
              <a:ext uri="{FF2B5EF4-FFF2-40B4-BE49-F238E27FC236}">
                <a16:creationId xmlns:a16="http://schemas.microsoft.com/office/drawing/2014/main" id="{E708BFFB-4A61-431C-96A4-8E6678830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9104" y="452467"/>
            <a:ext cx="1057423" cy="1228896"/>
          </a:xfrm>
          <a:prstGeom prst="rect">
            <a:avLst/>
          </a:prstGeom>
        </p:spPr>
      </p:pic>
    </p:spTree>
    <p:extLst>
      <p:ext uri="{BB962C8B-B14F-4D97-AF65-F5344CB8AC3E}">
        <p14:creationId xmlns:p14="http://schemas.microsoft.com/office/powerpoint/2010/main" val="426746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400110"/>
          </a:xfrm>
          <a:prstGeom prst="rect">
            <a:avLst/>
          </a:prstGeom>
        </p:spPr>
        <p:txBody>
          <a:bodyPr wrap="square">
            <a:spAutoFit/>
          </a:bodyPr>
          <a:lstStyle/>
          <a:p>
            <a:r>
              <a:rPr lang="en-GB" sz="2000" b="1"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542299" y="946557"/>
            <a:ext cx="4486275" cy="400110"/>
          </a:xfrm>
          <a:prstGeom prst="rect">
            <a:avLst/>
          </a:prstGeom>
        </p:spPr>
        <p:txBody>
          <a:bodyPr wrap="square">
            <a:spAutoFit/>
          </a:bodyPr>
          <a:lstStyle/>
          <a:p>
            <a:r>
              <a:rPr lang="en-GB" sz="2000" b="1" dirty="0">
                <a:solidFill>
                  <a:srgbClr val="FF0000"/>
                </a:solidFill>
              </a:rPr>
              <a:t>Issue 3: March  2019</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4" y="1719262"/>
            <a:ext cx="6376036" cy="8156079"/>
          </a:xfrm>
          <a:prstGeom prst="rect">
            <a:avLst/>
          </a:prstGeom>
          <a:noFill/>
          <a:ln>
            <a:solidFill>
              <a:schemeClr val="accent1"/>
            </a:solidFill>
          </a:ln>
        </p:spPr>
        <p:txBody>
          <a:bodyPr wrap="square" rtlCol="0">
            <a:spAutoFit/>
          </a:bodyPr>
          <a:lstStyle/>
          <a:p>
            <a:endParaRPr lang="en-GB" sz="1400" b="1" dirty="0"/>
          </a:p>
          <a:p>
            <a:pPr algn="ctr"/>
            <a:r>
              <a:rPr lang="en-GB" sz="2000" b="1" dirty="0">
                <a:solidFill>
                  <a:srgbClr val="FF0000"/>
                </a:solidFill>
              </a:rPr>
              <a:t>Peterborough United Promotion</a:t>
            </a:r>
          </a:p>
          <a:p>
            <a:endParaRPr lang="en-GB" sz="1400" b="1" dirty="0"/>
          </a:p>
          <a:p>
            <a:r>
              <a:rPr lang="en-GB" sz="1400" b="1" dirty="0">
                <a:solidFill>
                  <a:srgbClr val="0070C0"/>
                </a:solidFill>
              </a:rPr>
              <a:t>We are currently looking for ways in which we can add value to our season ticket holders whilst in turn encouraging footfall to your brick &amp; mortar locations. We are looking at adding this value through working with retailers around the city in offering Peterborough United’s 3,500 Season Ticket Holders (of which over 95% are within a 30 minute drive of Peterborough) and our staff a discount in exchange for continued promotion throughout our channels. </a:t>
            </a:r>
          </a:p>
          <a:p>
            <a:r>
              <a:rPr lang="en-GB" sz="1400" b="1" dirty="0">
                <a:solidFill>
                  <a:srgbClr val="0070C0"/>
                </a:solidFill>
              </a:rPr>
              <a:t>In exchange for you working with us on a discount for our staff and most loyal supporters we would ensure your brand has coverage across the following; </a:t>
            </a:r>
          </a:p>
          <a:p>
            <a:r>
              <a:rPr lang="en-GB" sz="1400" b="1" dirty="0">
                <a:solidFill>
                  <a:srgbClr val="0070C0"/>
                </a:solidFill>
              </a:rPr>
              <a:t>-               Part of a launch story on </a:t>
            </a:r>
            <a:r>
              <a:rPr lang="en-GB" sz="1400" b="1" u="sng" dirty="0">
                <a:solidFill>
                  <a:srgbClr val="0070C0"/>
                </a:solidFill>
                <a:hlinkClick r:id="rId2">
                  <a:extLst>
                    <a:ext uri="{A12FA001-AC4F-418D-AE19-62706E023703}">
                      <ahyp:hlinkClr xmlns:ahyp="http://schemas.microsoft.com/office/drawing/2018/hyperlinkcolor" val="tx"/>
                    </a:ext>
                  </a:extLst>
                </a:hlinkClick>
              </a:rPr>
              <a:t>theposh.com</a:t>
            </a:r>
            <a:r>
              <a:rPr lang="en-GB" sz="1400" b="1" dirty="0">
                <a:solidFill>
                  <a:srgbClr val="0070C0"/>
                </a:solidFill>
              </a:rPr>
              <a:t> once we have a number of different retailers on board </a:t>
            </a:r>
          </a:p>
          <a:p>
            <a:r>
              <a:rPr lang="en-GB" sz="1400" b="1" dirty="0">
                <a:solidFill>
                  <a:srgbClr val="0070C0"/>
                </a:solidFill>
              </a:rPr>
              <a:t>-               Your logo and promotional discount included on a dedicated page on </a:t>
            </a:r>
            <a:r>
              <a:rPr lang="en-GB" sz="1400" b="1" u="sng" dirty="0">
                <a:solidFill>
                  <a:srgbClr val="0070C0"/>
                </a:solidFill>
                <a:hlinkClick r:id="rId2">
                  <a:extLst>
                    <a:ext uri="{A12FA001-AC4F-418D-AE19-62706E023703}">
                      <ahyp:hlinkClr xmlns:ahyp="http://schemas.microsoft.com/office/drawing/2018/hyperlinkcolor" val="tx"/>
                    </a:ext>
                  </a:extLst>
                </a:hlinkClick>
              </a:rPr>
              <a:t>theposh.com</a:t>
            </a:r>
            <a:endParaRPr lang="en-GB" sz="1400" b="1" dirty="0">
              <a:solidFill>
                <a:srgbClr val="0070C0"/>
              </a:solidFill>
            </a:endParaRPr>
          </a:p>
          <a:p>
            <a:r>
              <a:rPr lang="en-GB" sz="1400" b="1" dirty="0">
                <a:solidFill>
                  <a:srgbClr val="0070C0"/>
                </a:solidFill>
              </a:rPr>
              <a:t>-               Dedicated page within our match day programme for the entirety of your commitment to work with us</a:t>
            </a:r>
          </a:p>
          <a:p>
            <a:r>
              <a:rPr lang="en-GB" sz="1400" b="1" dirty="0">
                <a:solidFill>
                  <a:srgbClr val="0070C0"/>
                </a:solidFill>
              </a:rPr>
              <a:t>-               Featured across our social media accounts (50k Facebook, 82k Twitter, 19k Instagram)</a:t>
            </a:r>
          </a:p>
          <a:p>
            <a:r>
              <a:rPr lang="en-GB" sz="1400" b="1" dirty="0">
                <a:solidFill>
                  <a:srgbClr val="0070C0"/>
                </a:solidFill>
              </a:rPr>
              <a:t>-               Included on a launch email to our current season ticket holders</a:t>
            </a:r>
          </a:p>
          <a:p>
            <a:r>
              <a:rPr lang="en-GB" sz="1400" b="1" dirty="0">
                <a:solidFill>
                  <a:srgbClr val="0070C0"/>
                </a:solidFill>
              </a:rPr>
              <a:t>-               Logo and offer included on marketing material pushing our season ticket launch for the 2019/20 season. This includes, but is not limited to, the below</a:t>
            </a:r>
          </a:p>
          <a:p>
            <a:r>
              <a:rPr lang="en-GB" sz="1400" b="1" dirty="0">
                <a:solidFill>
                  <a:srgbClr val="0070C0"/>
                </a:solidFill>
              </a:rPr>
              <a:t>o   Emails to our database of circa 40,000 active recipients</a:t>
            </a:r>
          </a:p>
          <a:p>
            <a:r>
              <a:rPr lang="en-GB" sz="1400" b="1" dirty="0">
                <a:solidFill>
                  <a:srgbClr val="0070C0"/>
                </a:solidFill>
              </a:rPr>
              <a:t>o   Direct mailshots</a:t>
            </a:r>
          </a:p>
          <a:p>
            <a:r>
              <a:rPr lang="en-GB" sz="1400" b="1" dirty="0">
                <a:solidFill>
                  <a:srgbClr val="0070C0"/>
                </a:solidFill>
              </a:rPr>
              <a:t>o   Leaflets and flyers distributed across the city</a:t>
            </a:r>
          </a:p>
          <a:p>
            <a:r>
              <a:rPr lang="en-GB" sz="1400" b="1" dirty="0">
                <a:solidFill>
                  <a:srgbClr val="0070C0"/>
                </a:solidFill>
              </a:rPr>
              <a:t>o   Across our social media accounts</a:t>
            </a:r>
          </a:p>
          <a:p>
            <a:r>
              <a:rPr lang="en-GB" sz="1400" b="1" dirty="0">
                <a:solidFill>
                  <a:srgbClr val="0070C0"/>
                </a:solidFill>
              </a:rPr>
              <a:t>I must also stress that the above list isn’t exhaustive either – we know that the more we promote your discounts, the more value we are giving our ST Holders, so we feel that it is in everybody’s best interests for us to continually promote this. As a club, we are also open to partnering with retailers on special and time-specific promotions e.g. after a win, or on the morning of a home match.</a:t>
            </a:r>
          </a:p>
          <a:p>
            <a:endParaRPr lang="en-GB" sz="1400" b="1" dirty="0">
              <a:solidFill>
                <a:srgbClr val="0070C0"/>
              </a:solidFill>
            </a:endParaRPr>
          </a:p>
          <a:p>
            <a:r>
              <a:rPr lang="en-GB" sz="1400" b="1" dirty="0">
                <a:solidFill>
                  <a:srgbClr val="0070C0"/>
                </a:solidFill>
              </a:rPr>
              <a:t>Please come and see me or Romaine if you would like any more information</a:t>
            </a:r>
          </a:p>
          <a:p>
            <a:endParaRPr lang="en-GB" sz="1400" dirty="0"/>
          </a:p>
          <a:p>
            <a:pPr algn="ctr"/>
            <a:endParaRPr lang="en-GB" sz="1400" dirty="0"/>
          </a:p>
          <a:p>
            <a:pPr algn="ctr"/>
            <a:endParaRPr lang="en-GB" sz="1400" dirty="0"/>
          </a:p>
          <a:p>
            <a:pPr algn="ctr"/>
            <a:endParaRPr lang="en-GB" sz="1400" dirty="0"/>
          </a:p>
        </p:txBody>
      </p:sp>
      <p:pic>
        <p:nvPicPr>
          <p:cNvPr id="4" name="Picture 3">
            <a:extLst>
              <a:ext uri="{FF2B5EF4-FFF2-40B4-BE49-F238E27FC236}">
                <a16:creationId xmlns:a16="http://schemas.microsoft.com/office/drawing/2014/main" id="{143F0DF4-3D7A-430D-938B-BCFBDB4D77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350" y="332109"/>
            <a:ext cx="1057423" cy="1228896"/>
          </a:xfrm>
          <a:prstGeom prst="rect">
            <a:avLst/>
          </a:prstGeom>
        </p:spPr>
      </p:pic>
    </p:spTree>
    <p:extLst>
      <p:ext uri="{BB962C8B-B14F-4D97-AF65-F5344CB8AC3E}">
        <p14:creationId xmlns:p14="http://schemas.microsoft.com/office/powerpoint/2010/main" val="311271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11C2-1F4F-485D-BA2A-95BBBF8F22F1}"/>
              </a:ext>
            </a:extLst>
          </p:cNvPr>
          <p:cNvSpPr>
            <a:spLocks noGrp="1"/>
          </p:cNvSpPr>
          <p:nvPr>
            <p:ph type="title"/>
          </p:nvPr>
        </p:nvSpPr>
        <p:spPr>
          <a:xfrm>
            <a:off x="471488" y="1745673"/>
            <a:ext cx="5915025" cy="6852061"/>
          </a:xfrm>
        </p:spPr>
        <p:txBody>
          <a:bodyPr>
            <a:normAutofit fontScale="90000"/>
          </a:bodyPr>
          <a:lstStyle/>
          <a:p>
            <a:r>
              <a:rPr lang="en-GB" sz="2200" b="1" dirty="0">
                <a:solidFill>
                  <a:srgbClr val="FF0000"/>
                </a:solidFill>
                <a:latin typeface="Calibri" panose="020F0502020204030204" pitchFamily="34" charset="0"/>
              </a:rPr>
              <a:t>THE PINNACLE POST</a:t>
            </a: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r>
              <a:rPr lang="en-GB" sz="2200" b="1" dirty="0">
                <a:solidFill>
                  <a:srgbClr val="FF0000"/>
                </a:solidFill>
                <a:latin typeface="Calibri" panose="020F0502020204030204" pitchFamily="34" charset="0"/>
              </a:rPr>
              <a:t>Issue 3: March 2019</a:t>
            </a: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r>
              <a:rPr lang="en-GB" sz="2700" b="1" dirty="0">
                <a:solidFill>
                  <a:srgbClr val="FF0000"/>
                </a:solidFill>
                <a:latin typeface="Calibri" panose="020F0502020204030204" pitchFamily="34" charset="0"/>
              </a:rPr>
              <a:t>PETERBOROUGH EASTER FAMILY FUN DAY</a:t>
            </a:r>
            <a:br>
              <a:rPr lang="en-GB" sz="1600" b="1" dirty="0">
                <a:solidFill>
                  <a:srgbClr val="FF0000"/>
                </a:solidFill>
                <a:latin typeface="Calibri" panose="020F0502020204030204" pitchFamily="34" charset="0"/>
              </a:rPr>
            </a:br>
            <a:br>
              <a:rPr lang="en-GB" sz="1600" b="1" dirty="0">
                <a:solidFill>
                  <a:srgbClr val="FF0000"/>
                </a:solidFill>
                <a:latin typeface="Calibri" panose="020F0502020204030204" pitchFamily="34" charset="0"/>
              </a:rPr>
            </a:br>
            <a:r>
              <a:rPr lang="en-GB" sz="2200" b="1" dirty="0">
                <a:solidFill>
                  <a:srgbClr val="00B050"/>
                </a:solidFill>
              </a:rPr>
              <a:t>The Peterborough Town Sports Club will be transformed into an Easter-themed haven for the day. There will be a host of themed crafts, games and activities for your whole family to enjoy.</a:t>
            </a:r>
            <a:br>
              <a:rPr lang="en-GB" sz="2200" b="1" dirty="0">
                <a:solidFill>
                  <a:srgbClr val="00B050"/>
                </a:solidFill>
              </a:rPr>
            </a:br>
            <a:br>
              <a:rPr lang="en-GB" sz="2200" b="1" dirty="0">
                <a:solidFill>
                  <a:srgbClr val="00B050"/>
                </a:solidFill>
              </a:rPr>
            </a:br>
            <a:r>
              <a:rPr lang="en-GB" sz="2200" b="1" dirty="0">
                <a:solidFill>
                  <a:srgbClr val="00B050"/>
                </a:solidFill>
              </a:rPr>
              <a:t>The fun day includes:</a:t>
            </a:r>
            <a:br>
              <a:rPr lang="en-GB" sz="2200" b="1" dirty="0">
                <a:solidFill>
                  <a:srgbClr val="00B050"/>
                </a:solidFill>
              </a:rPr>
            </a:br>
            <a:br>
              <a:rPr lang="en-GB" sz="2200" b="1" dirty="0">
                <a:solidFill>
                  <a:srgbClr val="00B050"/>
                </a:solidFill>
              </a:rPr>
            </a:br>
            <a:r>
              <a:rPr lang="en-GB" sz="2200" b="1" dirty="0">
                <a:solidFill>
                  <a:srgbClr val="00B050"/>
                </a:solidFill>
              </a:rPr>
              <a:t>Free tennis, squash &amp; </a:t>
            </a:r>
            <a:r>
              <a:rPr lang="en-GB" sz="2200" b="1" dirty="0" err="1">
                <a:solidFill>
                  <a:srgbClr val="00B050"/>
                </a:solidFill>
              </a:rPr>
              <a:t>racketball</a:t>
            </a:r>
            <a:r>
              <a:rPr lang="en-GB" sz="2200" b="1" dirty="0">
                <a:solidFill>
                  <a:srgbClr val="00B050"/>
                </a:solidFill>
              </a:rPr>
              <a:t> for all ages, all day - no booking required</a:t>
            </a:r>
            <a:br>
              <a:rPr lang="en-GB" sz="2200" b="1" dirty="0">
                <a:solidFill>
                  <a:srgbClr val="00B050"/>
                </a:solidFill>
              </a:rPr>
            </a:br>
            <a:r>
              <a:rPr lang="en-GB" sz="2200" b="1" dirty="0">
                <a:solidFill>
                  <a:srgbClr val="00B050"/>
                </a:solidFill>
              </a:rPr>
              <a:t>Easter-themed craft tent</a:t>
            </a:r>
            <a:br>
              <a:rPr lang="en-GB" sz="2200" b="1" dirty="0">
                <a:solidFill>
                  <a:srgbClr val="00B050"/>
                </a:solidFill>
              </a:rPr>
            </a:br>
            <a:r>
              <a:rPr lang="en-GB" sz="2200" b="1" dirty="0">
                <a:solidFill>
                  <a:srgbClr val="00B050"/>
                </a:solidFill>
              </a:rPr>
              <a:t>Food stalls</a:t>
            </a:r>
            <a:br>
              <a:rPr lang="en-GB" sz="2200" b="1" dirty="0">
                <a:solidFill>
                  <a:srgbClr val="00B050"/>
                </a:solidFill>
              </a:rPr>
            </a:br>
            <a:r>
              <a:rPr lang="en-GB" sz="2200" b="1" dirty="0">
                <a:solidFill>
                  <a:srgbClr val="00B050"/>
                </a:solidFill>
              </a:rPr>
              <a:t>Craft stalls</a:t>
            </a:r>
            <a:br>
              <a:rPr lang="en-GB" sz="2200" b="1" dirty="0">
                <a:solidFill>
                  <a:srgbClr val="00B050"/>
                </a:solidFill>
              </a:rPr>
            </a:br>
            <a:r>
              <a:rPr lang="en-GB" sz="2200" b="1" dirty="0">
                <a:solidFill>
                  <a:srgbClr val="00B050"/>
                </a:solidFill>
              </a:rPr>
              <a:t>Easter egg hunt</a:t>
            </a:r>
            <a:br>
              <a:rPr lang="en-GB" sz="2200" b="1" dirty="0">
                <a:solidFill>
                  <a:srgbClr val="00B050"/>
                </a:solidFill>
              </a:rPr>
            </a:br>
            <a:r>
              <a:rPr lang="en-GB" sz="2200" b="1" dirty="0">
                <a:solidFill>
                  <a:srgbClr val="00B050"/>
                </a:solidFill>
              </a:rPr>
              <a:t>Face painting</a:t>
            </a:r>
            <a:br>
              <a:rPr lang="en-GB" sz="2200" b="1" dirty="0">
                <a:solidFill>
                  <a:srgbClr val="00B050"/>
                </a:solidFill>
              </a:rPr>
            </a:br>
            <a:br>
              <a:rPr lang="en-GB" sz="2200" b="1" dirty="0">
                <a:solidFill>
                  <a:srgbClr val="00B050"/>
                </a:solidFill>
              </a:rPr>
            </a:br>
            <a:r>
              <a:rPr lang="en-GB" sz="2200" b="1" dirty="0">
                <a:solidFill>
                  <a:srgbClr val="00B050"/>
                </a:solidFill>
              </a:rPr>
              <a:t>Peterborough Town Sports Club</a:t>
            </a:r>
            <a:br>
              <a:rPr lang="en-GB" sz="2200" b="1" dirty="0">
                <a:solidFill>
                  <a:srgbClr val="00B050"/>
                </a:solidFill>
              </a:rPr>
            </a:br>
            <a:br>
              <a:rPr lang="en-GB" sz="2200" b="1" dirty="0">
                <a:solidFill>
                  <a:srgbClr val="00B050"/>
                </a:solidFill>
              </a:rPr>
            </a:br>
            <a:r>
              <a:rPr lang="en-GB" sz="2200" b="1" dirty="0">
                <a:solidFill>
                  <a:srgbClr val="00B050"/>
                </a:solidFill>
              </a:rPr>
              <a:t>PE3 9UZ</a:t>
            </a:r>
            <a:br>
              <a:rPr lang="en-GB" sz="2200" b="1" dirty="0">
                <a:solidFill>
                  <a:srgbClr val="00B050"/>
                </a:solidFill>
              </a:rPr>
            </a:br>
            <a:br>
              <a:rPr lang="en-GB" sz="2200" b="1" dirty="0">
                <a:solidFill>
                  <a:srgbClr val="00B050"/>
                </a:solidFill>
              </a:rPr>
            </a:br>
            <a:br>
              <a:rPr lang="en-GB" sz="2200" b="1" dirty="0">
                <a:solidFill>
                  <a:srgbClr val="00B050"/>
                </a:solidFill>
              </a:rPr>
            </a:br>
            <a:br>
              <a:rPr lang="en-GB" sz="1600" b="1" dirty="0">
                <a:solidFill>
                  <a:srgbClr val="00B050"/>
                </a:solidFill>
              </a:rPr>
            </a:br>
            <a:br>
              <a:rPr lang="en-GB" sz="1600" b="1" dirty="0">
                <a:solidFill>
                  <a:srgbClr val="00B050"/>
                </a:solidFill>
              </a:rPr>
            </a:br>
            <a:br>
              <a:rPr lang="en-GB" sz="1600" b="1" dirty="0">
                <a:solidFill>
                  <a:srgbClr val="00B050"/>
                </a:solidFill>
              </a:rPr>
            </a:br>
            <a:br>
              <a:rPr lang="en-GB" sz="1600" b="1" dirty="0">
                <a:solidFill>
                  <a:srgbClr val="00B050"/>
                </a:solidFill>
              </a:rPr>
            </a:br>
            <a:br>
              <a:rPr lang="en-GB" sz="1600" b="1" dirty="0">
                <a:solidFill>
                  <a:srgbClr val="00B050"/>
                </a:solidFill>
                <a:latin typeface="Calibri" panose="020F0502020204030204" pitchFamily="34" charset="0"/>
              </a:rPr>
            </a:br>
            <a:br>
              <a:rPr lang="en-GB" sz="1600" b="1" dirty="0">
                <a:latin typeface="Calibri" panose="020F0502020204030204" pitchFamily="34" charset="0"/>
              </a:rPr>
            </a:br>
            <a:br>
              <a:rPr lang="en-GB" sz="1600" b="1" dirty="0">
                <a:latin typeface="Calibri" panose="020F0502020204030204" pitchFamily="34" charset="0"/>
              </a:rPr>
            </a:br>
            <a:br>
              <a:rPr lang="en-GB" sz="1600" b="1" dirty="0">
                <a:latin typeface="Calibri" panose="020F0502020204030204" pitchFamily="34" charset="0"/>
              </a:rPr>
            </a:br>
            <a:endParaRPr lang="en-GB" sz="1600" b="1" dirty="0">
              <a:latin typeface="Calibri" panose="020F0502020204030204" pitchFamily="34" charset="0"/>
            </a:endParaRPr>
          </a:p>
        </p:txBody>
      </p:sp>
      <p:pic>
        <p:nvPicPr>
          <p:cNvPr id="8" name="Content Placeholder 7">
            <a:extLst>
              <a:ext uri="{FF2B5EF4-FFF2-40B4-BE49-F238E27FC236}">
                <a16:creationId xmlns:a16="http://schemas.microsoft.com/office/drawing/2014/main" id="{0A631464-2370-4D31-B4DC-1168BABC8A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9194" y="2208213"/>
            <a:ext cx="39613" cy="46037"/>
          </a:xfrm>
        </p:spPr>
      </p:pic>
      <p:pic>
        <p:nvPicPr>
          <p:cNvPr id="10" name="Picture 9">
            <a:extLst>
              <a:ext uri="{FF2B5EF4-FFF2-40B4-BE49-F238E27FC236}">
                <a16:creationId xmlns:a16="http://schemas.microsoft.com/office/drawing/2014/main" id="{B2D481F8-3E8D-4E0A-8355-DF267EA7DB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2800" y="359328"/>
            <a:ext cx="1057423" cy="1228896"/>
          </a:xfrm>
          <a:prstGeom prst="rect">
            <a:avLst/>
          </a:prstGeom>
        </p:spPr>
      </p:pic>
    </p:spTree>
    <p:extLst>
      <p:ext uri="{BB962C8B-B14F-4D97-AF65-F5344CB8AC3E}">
        <p14:creationId xmlns:p14="http://schemas.microsoft.com/office/powerpoint/2010/main" val="1055288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975</TotalTime>
  <Words>425</Words>
  <Application>Microsoft Office PowerPoint</Application>
  <PresentationFormat>Letter Paper (8.5x11 in)</PresentationFormat>
  <Paragraphs>84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Georgia</vt:lpstr>
      <vt:lpstr>Office Theme</vt:lpstr>
      <vt:lpstr>PowerPoint Presentation</vt:lpstr>
      <vt:lpstr>PowerPoint Presentation</vt:lpstr>
      <vt:lpstr>PowerPoint Presentation</vt:lpstr>
      <vt:lpstr>THE PINNACLE POST  Issue 3: March 2019      PETERBOROUGH EASTER FAMILY FUN DAY  The Peterborough Town Sports Club will be transformed into an Easter-themed haven for the day. There will be a host of themed crafts, games and activities for your whole family to enjoy.  The fun day includes:  Free tennis, squash &amp; racketball for all ages, all day - no booking required Easter-themed craft tent Food stalls Craft stalls Easter egg hunt Face painting  Peterborough Town Sports Club  PE3 9UZ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Fearnhead</dc:creator>
  <cp:lastModifiedBy>Paul Smith</cp:lastModifiedBy>
  <cp:revision>62</cp:revision>
  <cp:lastPrinted>2019-02-04T15:14:18Z</cp:lastPrinted>
  <dcterms:created xsi:type="dcterms:W3CDTF">2018-06-01T18:18:41Z</dcterms:created>
  <dcterms:modified xsi:type="dcterms:W3CDTF">2019-03-05T16:57:48Z</dcterms:modified>
</cp:coreProperties>
</file>